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ish Bold" panose="020B0704020202020204" pitchFamily="34" charset="0"/>
      <p:regular r:id="rId22"/>
      <p:bold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old" pitchFamily="2" charset="77"/>
      <p:regular r:id="rId28"/>
      <p:bold r:id="rId29"/>
    </p:embeddedFont>
    <p:embeddedFont>
      <p:font typeface="Montserrat Italics" pitchFamily="2" charset="77"/>
      <p:regular r:id="rId30"/>
      <p:italic r:id="rId31"/>
    </p:embeddedFont>
    <p:embeddedFont>
      <p:font typeface="Montserrat Semi-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>
        <p:scale>
          <a:sx n="130" d="100"/>
          <a:sy n="130" d="100"/>
        </p:scale>
        <p:origin x="-1216" y="-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github.com/BUS5100group5/2017spotifytren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72" b="-98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730898" y="231502"/>
            <a:ext cx="2759904" cy="2296900"/>
            <a:chOff x="0" y="0"/>
            <a:chExt cx="8778433" cy="7305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78432" cy="7305753"/>
            </a:xfrm>
            <a:custGeom>
              <a:avLst/>
              <a:gdLst/>
              <a:ahLst/>
              <a:cxnLst/>
              <a:rect l="l" t="t" r="r" b="b"/>
              <a:pathLst>
                <a:path w="8778432" h="7305753">
                  <a:moveTo>
                    <a:pt x="0" y="0"/>
                  </a:moveTo>
                  <a:lnTo>
                    <a:pt x="8778432" y="0"/>
                  </a:lnTo>
                  <a:lnTo>
                    <a:pt x="8778432" y="7305753"/>
                  </a:lnTo>
                  <a:lnTo>
                    <a:pt x="0" y="7305753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3413152" y="7576336"/>
            <a:ext cx="2672521" cy="0"/>
          </a:xfrm>
          <a:prstGeom prst="line">
            <a:avLst/>
          </a:prstGeom>
          <a:ln w="657225" cap="rnd">
            <a:solidFill>
              <a:srgbClr val="00D95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523558" y="7342834"/>
            <a:ext cx="467003" cy="46700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703830" y="7475886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75784" y="382986"/>
            <a:ext cx="1870133" cy="1537423"/>
          </a:xfrm>
          <a:custGeom>
            <a:avLst/>
            <a:gdLst/>
            <a:ahLst/>
            <a:cxnLst/>
            <a:rect l="l" t="t" r="r" b="b"/>
            <a:pathLst>
              <a:path w="1870133" h="1537423">
                <a:moveTo>
                  <a:pt x="0" y="0"/>
                </a:moveTo>
                <a:lnTo>
                  <a:pt x="1870133" y="0"/>
                </a:lnTo>
                <a:lnTo>
                  <a:pt x="1870133" y="1537424"/>
                </a:lnTo>
                <a:lnTo>
                  <a:pt x="0" y="1537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13152" y="3846244"/>
            <a:ext cx="11248313" cy="27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>
                <a:solidFill>
                  <a:srgbClr val="FFFFFF"/>
                </a:solidFill>
                <a:latin typeface="Helveticish Bold"/>
              </a:rPr>
              <a:t>SPOTIFY’S DAILY SONG RANKINGS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3152" y="3276245"/>
            <a:ext cx="8609845" cy="3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1307">
                <a:solidFill>
                  <a:srgbClr val="1DCB5D"/>
                </a:solidFill>
                <a:latin typeface="Montserrat"/>
              </a:rPr>
              <a:t>GROUP 5 PRESENTS: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623496" y="4464888"/>
            <a:ext cx="92583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6"/>
              </a:lnSpc>
            </a:pPr>
            <a:r>
              <a:rPr lang="en-US" sz="5900">
                <a:solidFill>
                  <a:srgbClr val="000000"/>
                </a:solidFill>
                <a:latin typeface="Montserrat"/>
              </a:rPr>
              <a:t>BUSINESS  5100: BUSINESS ANALYTICS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0113" y="7370913"/>
            <a:ext cx="19634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 Semi-Bold"/>
              </a:rPr>
              <a:t>Start Slide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95326" y="2085097"/>
            <a:ext cx="20310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799">
                <a:solidFill>
                  <a:srgbClr val="000000"/>
                </a:solidFill>
                <a:latin typeface="Montserrat"/>
              </a:rPr>
              <a:t>Spotify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0113" y="6544994"/>
            <a:ext cx="11314736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BY: MELODY GULLIVER, GRECIA HERNANDEZ LUGO, JAIR ROCHA, &amp; DIANA ROMAN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3885" y="1671342"/>
            <a:ext cx="15794544" cy="6944316"/>
          </a:xfrm>
          <a:custGeom>
            <a:avLst/>
            <a:gdLst/>
            <a:ahLst/>
            <a:cxnLst/>
            <a:rect l="l" t="t" r="r" b="b"/>
            <a:pathLst>
              <a:path w="15794544" h="6944316">
                <a:moveTo>
                  <a:pt x="0" y="0"/>
                </a:moveTo>
                <a:lnTo>
                  <a:pt x="15794544" y="0"/>
                </a:lnTo>
                <a:lnTo>
                  <a:pt x="15794544" y="6944316"/>
                </a:lnTo>
                <a:lnTo>
                  <a:pt x="0" y="694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2012" y="503357"/>
            <a:ext cx="586397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STREAMS BY NATION IN 2017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043870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ANALYSIS &amp; VISUALIZATIONS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739682" y="2092707"/>
            <a:ext cx="10151193" cy="6687531"/>
          </a:xfrm>
          <a:custGeom>
            <a:avLst/>
            <a:gdLst/>
            <a:ahLst/>
            <a:cxnLst/>
            <a:rect l="l" t="t" r="r" b="b"/>
            <a:pathLst>
              <a:path w="10151193" h="6687531">
                <a:moveTo>
                  <a:pt x="0" y="0"/>
                </a:moveTo>
                <a:lnTo>
                  <a:pt x="10151193" y="0"/>
                </a:lnTo>
                <a:lnTo>
                  <a:pt x="10151193" y="6687532"/>
                </a:lnTo>
                <a:lnTo>
                  <a:pt x="0" y="6687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86449" y="503357"/>
            <a:ext cx="7715101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SPOTIFY STREAMS PER REGION - 2017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5245" y="2761541"/>
            <a:ext cx="3686565" cy="558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The chart shows the Top 10 regions streaming music via Spotify, with the U.S. ranking at 37.61% streams in 2017.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VISUALIZATION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4984066" y="1042472"/>
            <a:ext cx="7348357" cy="3865270"/>
          </a:xfrm>
          <a:custGeom>
            <a:avLst/>
            <a:gdLst/>
            <a:ahLst/>
            <a:cxnLst/>
            <a:rect l="l" t="t" r="r" b="b"/>
            <a:pathLst>
              <a:path w="7348357" h="3865270">
                <a:moveTo>
                  <a:pt x="0" y="0"/>
                </a:moveTo>
                <a:lnTo>
                  <a:pt x="7348357" y="0"/>
                </a:lnTo>
                <a:lnTo>
                  <a:pt x="7348357" y="3865271"/>
                </a:lnTo>
                <a:lnTo>
                  <a:pt x="0" y="3865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84066" y="5463836"/>
            <a:ext cx="7348357" cy="3794464"/>
          </a:xfrm>
          <a:custGeom>
            <a:avLst/>
            <a:gdLst/>
            <a:ahLst/>
            <a:cxnLst/>
            <a:rect l="l" t="t" r="r" b="b"/>
            <a:pathLst>
              <a:path w="7348357" h="3794464">
                <a:moveTo>
                  <a:pt x="0" y="0"/>
                </a:moveTo>
                <a:lnTo>
                  <a:pt x="7348357" y="0"/>
                </a:lnTo>
                <a:lnTo>
                  <a:pt x="7348357" y="3794464"/>
                </a:lnTo>
                <a:lnTo>
                  <a:pt x="0" y="3794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9082" y="2355760"/>
            <a:ext cx="3686565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GLOBAL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842" y="6700650"/>
            <a:ext cx="1837044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6329" y="2297427"/>
            <a:ext cx="4112542" cy="506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METRICS COMPARISON: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highest streaming months: December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lowest streaming month: February (less than 7 billion)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highest streaming month: January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lowest streaming month: February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8768" y="2470117"/>
            <a:ext cx="9783083" cy="6507055"/>
          </a:xfrm>
          <a:custGeom>
            <a:avLst/>
            <a:gdLst/>
            <a:ahLst/>
            <a:cxnLst/>
            <a:rect l="l" t="t" r="r" b="b"/>
            <a:pathLst>
              <a:path w="9783083" h="6507055">
                <a:moveTo>
                  <a:pt x="0" y="0"/>
                </a:moveTo>
                <a:lnTo>
                  <a:pt x="9783083" y="0"/>
                </a:lnTo>
                <a:lnTo>
                  <a:pt x="9783083" y="6507056"/>
                </a:lnTo>
                <a:lnTo>
                  <a:pt x="0" y="6507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57645" y="5189039"/>
            <a:ext cx="3112098" cy="3788134"/>
          </a:xfrm>
          <a:custGeom>
            <a:avLst/>
            <a:gdLst/>
            <a:ahLst/>
            <a:cxnLst/>
            <a:rect l="l" t="t" r="r" b="b"/>
            <a:pathLst>
              <a:path w="3112098" h="3788134">
                <a:moveTo>
                  <a:pt x="0" y="0"/>
                </a:moveTo>
                <a:lnTo>
                  <a:pt x="3112098" y="0"/>
                </a:lnTo>
                <a:lnTo>
                  <a:pt x="3112098" y="3788134"/>
                </a:lnTo>
                <a:lnTo>
                  <a:pt x="0" y="3788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FORECAST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3876" y="2460592"/>
            <a:ext cx="2959020" cy="23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End of Jan and Feb display the lowest streaming counts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767" y="1019175"/>
            <a:ext cx="11828859" cy="61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Time series analysis with automatic forecast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REGRESSION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 PREDICTIVE ANALYSIS</a:t>
            </a:r>
          </a:p>
        </p:txBody>
      </p:sp>
      <p:sp>
        <p:nvSpPr>
          <p:cNvPr id="8" name="Freeform 8"/>
          <p:cNvSpPr/>
          <p:nvPr/>
        </p:nvSpPr>
        <p:spPr>
          <a:xfrm>
            <a:off x="2668814" y="486921"/>
            <a:ext cx="5871623" cy="7824762"/>
          </a:xfrm>
          <a:custGeom>
            <a:avLst/>
            <a:gdLst/>
            <a:ahLst/>
            <a:cxnLst/>
            <a:rect l="l" t="t" r="r" b="b"/>
            <a:pathLst>
              <a:path w="5871623" h="7824762">
                <a:moveTo>
                  <a:pt x="0" y="0"/>
                </a:moveTo>
                <a:lnTo>
                  <a:pt x="5871624" y="0"/>
                </a:lnTo>
                <a:lnTo>
                  <a:pt x="5871624" y="7824762"/>
                </a:lnTo>
                <a:lnTo>
                  <a:pt x="0" y="7824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68814" y="8523960"/>
            <a:ext cx="5712328" cy="1306806"/>
          </a:xfrm>
          <a:custGeom>
            <a:avLst/>
            <a:gdLst/>
            <a:ahLst/>
            <a:cxnLst/>
            <a:rect l="l" t="t" r="r" b="b"/>
            <a:pathLst>
              <a:path w="5712328" h="1306806">
                <a:moveTo>
                  <a:pt x="0" y="0"/>
                </a:moveTo>
                <a:lnTo>
                  <a:pt x="5712329" y="0"/>
                </a:lnTo>
                <a:lnTo>
                  <a:pt x="5712329" y="1306806"/>
                </a:lnTo>
                <a:lnTo>
                  <a:pt x="0" y="130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51763" y="614132"/>
            <a:ext cx="8844617" cy="868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Predictive Analysis: </a:t>
            </a:r>
            <a:r>
              <a:rPr lang="en-US" sz="3500">
                <a:solidFill>
                  <a:srgbClr val="FFFFFF"/>
                </a:solidFill>
                <a:latin typeface="Montserrat"/>
              </a:rPr>
              <a:t>Regression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This analysis helps predict (1) listening behavior based on historical listening patterns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and (2) categorize how influencers impact listening patterns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Prediction Confidence: 99.84%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Influencers: 3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Italics"/>
              </a:rPr>
              <a:t>Highest contributing influencer: Region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Could not use classification predictive models because our data set was not binary.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8064" y="1604811"/>
            <a:ext cx="14171236" cy="705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Music consumption data analysis provides insights into cultural shifts and consumer behavior.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Spotify's daily chart positions offer a comprehensive view of popular music and its influence.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This study highlights the importance of brands aligning themselves with the most relevant and timely music content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Moreover, the potential for businesses to capitalize on music data to drive product engagement and loyalty</a:t>
            </a:r>
            <a:r>
              <a:rPr lang="en-US" sz="350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>
              <a:lnSpc>
                <a:spcPts val="4340"/>
              </a:lnSpc>
            </a:pPr>
            <a:endParaRPr lang="en-US" sz="350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8400" y="1689405"/>
            <a:ext cx="15199936" cy="655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  <a:hlinkClick r:id="rId7"/>
              </a:rPr>
              <a:t>https://github.com/BUS5100group5/2017spotifytrends</a:t>
            </a:r>
            <a:endParaRPr lang="en-US" sz="2400" dirty="0">
              <a:solidFill>
                <a:srgbClr val="FFFFFF"/>
              </a:solidFill>
              <a:latin typeface="Montserrat Bold"/>
            </a:endParaRP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Barata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Mariana Lopes, and Pedro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Simões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 Coelho. “Music Streaming Services: Understanding the Drivers of Customer Purchase and Intention to Recommend.”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Heliyon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vol. 7, no. 8, Aug. 2021, 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doi.org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/10.1016/j.heliyon.2021.e07783.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C, Vickie. “Spotify Is a Pop Culture Icon.” Medium, 2 July 2023,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medium.com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/@vickiec630/spotify-is-a-pop-culture-icon-ed25e6497c8e.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Eduardo. “Spotify’s Worldwide Daily Song Ranking.”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Kaggle, 2019,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-worldwide-daily-song-ranking. Accessed 2 Mar. 2024.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Janak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Heather. “How Background Music in Ads Affects Consumers.” Texas A&amp;M Today, 16 Aug. 2021,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today.tamu.edu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/2021/08/16/how-background-music-in-ads-affects-consumers/.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ABSTRACT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385044"/>
            <a:ext cx="10858148" cy="787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Key Data Points: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Artist, Track Name, Region, Number of Streams, Date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Objective: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Analyze streaming trends to understand listening pattern behavior and influencer (artist, region, date) contributions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Importance: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Trending media influences cultural paradigms, destabilizes barriers, and drives global economies.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These insights can be used to predict future trends and strategizing business decisions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109147"/>
            <a:ext cx="8951763" cy="797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Existing literature has analyzed music consumption as a driver of changes in cultural and business strategy.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Recent literature has shifted focus to new listening models (streaming) and their influence </a:t>
            </a:r>
          </a:p>
          <a:p>
            <a:pPr>
              <a:lnSpc>
                <a:spcPts val="5072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5072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Research has found usage patterns and music landscape changes, which can be worthwhile for businesses in any industry to recognize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3336" y="771533"/>
            <a:ext cx="9911207" cy="735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552" dirty="0">
                <a:solidFill>
                  <a:srgbClr val="FFFFFF"/>
                </a:solidFill>
                <a:latin typeface="Montserrat Bold"/>
              </a:rPr>
              <a:t>Prior studies:</a:t>
            </a:r>
            <a:r>
              <a:rPr lang="en-US" sz="3552" dirty="0">
                <a:solidFill>
                  <a:srgbClr val="FFFFFF"/>
                </a:solidFill>
                <a:latin typeface="Montserrat"/>
              </a:rPr>
              <a:t> Generalized examination of music behavior on cultural trends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(1) </a:t>
            </a:r>
            <a:r>
              <a:rPr lang="en-US" sz="3152" dirty="0" err="1">
                <a:solidFill>
                  <a:srgbClr val="FFFFFF"/>
                </a:solidFill>
                <a:latin typeface="Montserrat"/>
              </a:rPr>
              <a:t>Barata</a:t>
            </a:r>
            <a:r>
              <a:rPr lang="en-US" sz="3152" dirty="0">
                <a:solidFill>
                  <a:srgbClr val="FFFFFF"/>
                </a:solidFill>
                <a:latin typeface="Montserrat"/>
              </a:rPr>
              <a:t>, Lopes, and Coelho (2021)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Focus: the effects of streaming platforms on consumption habits.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Takeaway: algorithms shape user preferences &amp; music affects brand attitude and purchase intention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Bold"/>
              </a:rPr>
              <a:t>Our study: 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A geo-spatial, SAP-driven analysis of Spotify’s daily ranking data and its correlation with shifts in mainstream culture.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34886" y="3026422"/>
            <a:ext cx="8333543" cy="5216296"/>
          </a:xfrm>
          <a:custGeom>
            <a:avLst/>
            <a:gdLst/>
            <a:ahLst/>
            <a:cxnLst/>
            <a:rect l="l" t="t" r="r" b="b"/>
            <a:pathLst>
              <a:path w="8333543" h="5216296">
                <a:moveTo>
                  <a:pt x="0" y="0"/>
                </a:moveTo>
                <a:lnTo>
                  <a:pt x="8333543" y="0"/>
                </a:lnTo>
                <a:lnTo>
                  <a:pt x="8333543" y="5216296"/>
                </a:lnTo>
                <a:lnTo>
                  <a:pt x="0" y="5216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31520" y="3317833"/>
            <a:ext cx="6991119" cy="4347146"/>
          </a:xfrm>
          <a:custGeom>
            <a:avLst/>
            <a:gdLst/>
            <a:ahLst/>
            <a:cxnLst/>
            <a:rect l="l" t="t" r="r" b="b"/>
            <a:pathLst>
              <a:path w="6991119" h="4347146">
                <a:moveTo>
                  <a:pt x="0" y="0"/>
                </a:moveTo>
                <a:lnTo>
                  <a:pt x="6991120" y="0"/>
                </a:lnTo>
                <a:lnTo>
                  <a:pt x="6991120" y="4347146"/>
                </a:lnTo>
                <a:lnTo>
                  <a:pt x="0" y="434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SPECIFICATIONS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1520" y="749439"/>
            <a:ext cx="15314978" cy="227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 Bold"/>
              </a:rPr>
              <a:t>The Data Set: 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Spotify Worldwide Daily Song Ranking </a:t>
            </a:r>
          </a:p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"/>
              </a:rPr>
              <a:t>We leveraged the below dataset to examine the listening habits of </a:t>
            </a:r>
            <a:r>
              <a:rPr lang="en-US" sz="3649" u="sng">
                <a:solidFill>
                  <a:srgbClr val="FFFFFF"/>
                </a:solidFill>
                <a:latin typeface="Montserrat"/>
              </a:rPr>
              <a:t>53 countries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 across several variables. </a:t>
            </a:r>
          </a:p>
          <a:p>
            <a:pPr algn="ctr">
              <a:lnSpc>
                <a:spcPts val="4525"/>
              </a:lnSpc>
              <a:spcBef>
                <a:spcPct val="0"/>
              </a:spcBef>
            </a:pPr>
            <a:endParaRPr lang="en-US" sz="364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7732" y="8976715"/>
            <a:ext cx="12474308" cy="54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We applied various SAP analysis tools to our data set.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6404" y="1194249"/>
            <a:ext cx="8526070" cy="618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Collected data through Kaggle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Created data set through SAP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Cleaned data set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Built model, story visualizations, and predictive analysis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Created support materials (lab, paper, and presentation)</a:t>
            </a:r>
          </a:p>
        </p:txBody>
      </p:sp>
      <p:sp>
        <p:nvSpPr>
          <p:cNvPr id="9" name="Freeform 9"/>
          <p:cNvSpPr/>
          <p:nvPr/>
        </p:nvSpPr>
        <p:spPr>
          <a:xfrm>
            <a:off x="2896404" y="8003634"/>
            <a:ext cx="9623488" cy="1553209"/>
          </a:xfrm>
          <a:custGeom>
            <a:avLst/>
            <a:gdLst/>
            <a:ahLst/>
            <a:cxnLst/>
            <a:rect l="l" t="t" r="r" b="b"/>
            <a:pathLst>
              <a:path w="9623488" h="1553209">
                <a:moveTo>
                  <a:pt x="0" y="0"/>
                </a:moveTo>
                <a:lnTo>
                  <a:pt x="9623487" y="0"/>
                </a:lnTo>
                <a:lnTo>
                  <a:pt x="9623487" y="1553209"/>
                </a:lnTo>
                <a:lnTo>
                  <a:pt x="0" y="1553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29088" y="3895854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IMPLEMENTATION 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21257" y="1151698"/>
            <a:ext cx="9956122" cy="8139567"/>
          </a:xfrm>
          <a:custGeom>
            <a:avLst/>
            <a:gdLst/>
            <a:ahLst/>
            <a:cxnLst/>
            <a:rect l="l" t="t" r="r" b="b"/>
            <a:pathLst>
              <a:path w="9956122" h="8139567">
                <a:moveTo>
                  <a:pt x="0" y="0"/>
                </a:moveTo>
                <a:lnTo>
                  <a:pt x="9956123" y="0"/>
                </a:lnTo>
                <a:lnTo>
                  <a:pt x="9956123" y="8139567"/>
                </a:lnTo>
                <a:lnTo>
                  <a:pt x="0" y="81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4593" y="1151698"/>
            <a:ext cx="12745578" cy="7670243"/>
          </a:xfrm>
          <a:custGeom>
            <a:avLst/>
            <a:gdLst/>
            <a:ahLst/>
            <a:cxnLst/>
            <a:rect l="l" t="t" r="r" b="b"/>
            <a:pathLst>
              <a:path w="12745578" h="7670243">
                <a:moveTo>
                  <a:pt x="0" y="0"/>
                </a:moveTo>
                <a:lnTo>
                  <a:pt x="12745578" y="0"/>
                </a:lnTo>
                <a:lnTo>
                  <a:pt x="12745578" y="7670243"/>
                </a:lnTo>
                <a:lnTo>
                  <a:pt x="0" y="767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28477" y="1502876"/>
            <a:ext cx="5214687" cy="7281249"/>
          </a:xfrm>
          <a:custGeom>
            <a:avLst/>
            <a:gdLst/>
            <a:ahLst/>
            <a:cxnLst/>
            <a:rect l="l" t="t" r="r" b="b"/>
            <a:pathLst>
              <a:path w="5214687" h="7281249">
                <a:moveTo>
                  <a:pt x="0" y="0"/>
                </a:moveTo>
                <a:lnTo>
                  <a:pt x="5214688" y="0"/>
                </a:lnTo>
                <a:lnTo>
                  <a:pt x="5214688" y="7281248"/>
                </a:lnTo>
                <a:lnTo>
                  <a:pt x="0" y="7281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92965" y="3266466"/>
            <a:ext cx="3675463" cy="3474431"/>
          </a:xfrm>
          <a:custGeom>
            <a:avLst/>
            <a:gdLst/>
            <a:ahLst/>
            <a:cxnLst/>
            <a:rect l="l" t="t" r="r" b="b"/>
            <a:pathLst>
              <a:path w="3675463" h="3474431">
                <a:moveTo>
                  <a:pt x="0" y="0"/>
                </a:moveTo>
                <a:lnTo>
                  <a:pt x="3675464" y="0"/>
                </a:lnTo>
                <a:lnTo>
                  <a:pt x="3675464" y="3474431"/>
                </a:lnTo>
                <a:lnTo>
                  <a:pt x="0" y="347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7077"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5707" y="1534907"/>
            <a:ext cx="5274437" cy="700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  <a:spcBef>
                <a:spcPct val="0"/>
              </a:spcBef>
            </a:pPr>
            <a:r>
              <a:rPr lang="en-US" sz="4899" dirty="0">
                <a:solidFill>
                  <a:srgbClr val="FFFFFF"/>
                </a:solidFill>
                <a:latin typeface="Montserrat"/>
              </a:rPr>
              <a:t>As shown in both charts, Ed Sheeran was the most popular artist in 2017 and had the most streamed song “Shape of You” that same year.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742</Words>
  <Application>Microsoft Macintosh PowerPoint</Application>
  <PresentationFormat>Custom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Helveticish Bold</vt:lpstr>
      <vt:lpstr>Arial</vt:lpstr>
      <vt:lpstr>Montserrat Bold</vt:lpstr>
      <vt:lpstr>Montserrat</vt:lpstr>
      <vt:lpstr>Montserrat Semi-Bold</vt:lpstr>
      <vt:lpstr>Montserrat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lastModifiedBy>Gulliver, Melody</cp:lastModifiedBy>
  <cp:revision>4</cp:revision>
  <dcterms:created xsi:type="dcterms:W3CDTF">2006-08-16T00:00:00Z</dcterms:created>
  <dcterms:modified xsi:type="dcterms:W3CDTF">2024-03-30T21:03:44Z</dcterms:modified>
  <dc:identifier>DAGA7Ux5BKA</dc:identifier>
</cp:coreProperties>
</file>